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65154-F808-4D55-9437-1E7464C6EB7E}" type="datetimeFigureOut">
              <a:rPr lang="en-MY" smtClean="0"/>
              <a:t>2/10/2018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12590-6AC5-43EF-A460-A30242F6D2E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78711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65154-F808-4D55-9437-1E7464C6EB7E}" type="datetimeFigureOut">
              <a:rPr lang="en-MY" smtClean="0"/>
              <a:t>2/10/2018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12590-6AC5-43EF-A460-A30242F6D2E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61489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65154-F808-4D55-9437-1E7464C6EB7E}" type="datetimeFigureOut">
              <a:rPr lang="en-MY" smtClean="0"/>
              <a:t>2/10/2018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12590-6AC5-43EF-A460-A30242F6D2E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43428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65154-F808-4D55-9437-1E7464C6EB7E}" type="datetimeFigureOut">
              <a:rPr lang="en-MY" smtClean="0"/>
              <a:t>2/10/2018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12590-6AC5-43EF-A460-A30242F6D2E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51406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65154-F808-4D55-9437-1E7464C6EB7E}" type="datetimeFigureOut">
              <a:rPr lang="en-MY" smtClean="0"/>
              <a:t>2/10/2018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12590-6AC5-43EF-A460-A30242F6D2E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25754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65154-F808-4D55-9437-1E7464C6EB7E}" type="datetimeFigureOut">
              <a:rPr lang="en-MY" smtClean="0"/>
              <a:t>2/10/2018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12590-6AC5-43EF-A460-A30242F6D2E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66209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65154-F808-4D55-9437-1E7464C6EB7E}" type="datetimeFigureOut">
              <a:rPr lang="en-MY" smtClean="0"/>
              <a:t>2/10/2018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12590-6AC5-43EF-A460-A30242F6D2E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08365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65154-F808-4D55-9437-1E7464C6EB7E}" type="datetimeFigureOut">
              <a:rPr lang="en-MY" smtClean="0"/>
              <a:t>2/10/2018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12590-6AC5-43EF-A460-A30242F6D2E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08844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65154-F808-4D55-9437-1E7464C6EB7E}" type="datetimeFigureOut">
              <a:rPr lang="en-MY" smtClean="0"/>
              <a:t>2/10/2018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12590-6AC5-43EF-A460-A30242F6D2E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55158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65154-F808-4D55-9437-1E7464C6EB7E}" type="datetimeFigureOut">
              <a:rPr lang="en-MY" smtClean="0"/>
              <a:t>2/10/2018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12590-6AC5-43EF-A460-A30242F6D2E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5455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65154-F808-4D55-9437-1E7464C6EB7E}" type="datetimeFigureOut">
              <a:rPr lang="en-MY" smtClean="0"/>
              <a:t>2/10/2018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12590-6AC5-43EF-A460-A30242F6D2E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30235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65154-F808-4D55-9437-1E7464C6EB7E}" type="datetimeFigureOut">
              <a:rPr lang="en-MY" smtClean="0"/>
              <a:t>2/10/2018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12590-6AC5-43EF-A460-A30242F6D2E0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85655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72"/>
          <p:cNvCxnSpPr/>
          <p:nvPr/>
        </p:nvCxnSpPr>
        <p:spPr>
          <a:xfrm>
            <a:off x="4788150" y="2031952"/>
            <a:ext cx="16972" cy="1845213"/>
          </a:xfrm>
          <a:prstGeom prst="line">
            <a:avLst/>
          </a:prstGeom>
          <a:ln w="15875">
            <a:solidFill>
              <a:schemeClr val="accent6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72"/>
          <p:cNvCxnSpPr/>
          <p:nvPr/>
        </p:nvCxnSpPr>
        <p:spPr>
          <a:xfrm>
            <a:off x="4277877" y="1958980"/>
            <a:ext cx="949" cy="662395"/>
          </a:xfrm>
          <a:prstGeom prst="line">
            <a:avLst/>
          </a:prstGeom>
          <a:ln w="15875">
            <a:solidFill>
              <a:schemeClr val="accent6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72"/>
          <p:cNvCxnSpPr/>
          <p:nvPr/>
        </p:nvCxnSpPr>
        <p:spPr>
          <a:xfrm>
            <a:off x="3098065" y="1966707"/>
            <a:ext cx="0" cy="1839500"/>
          </a:xfrm>
          <a:prstGeom prst="line">
            <a:avLst/>
          </a:prstGeom>
          <a:ln w="15875">
            <a:solidFill>
              <a:schemeClr val="accent6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2"/>
          <p:cNvCxnSpPr/>
          <p:nvPr/>
        </p:nvCxnSpPr>
        <p:spPr>
          <a:xfrm>
            <a:off x="2970083" y="1945441"/>
            <a:ext cx="0" cy="568954"/>
          </a:xfrm>
          <a:prstGeom prst="line">
            <a:avLst/>
          </a:prstGeom>
          <a:ln w="15875">
            <a:solidFill>
              <a:schemeClr val="accent6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72"/>
          <p:cNvCxnSpPr/>
          <p:nvPr/>
        </p:nvCxnSpPr>
        <p:spPr>
          <a:xfrm>
            <a:off x="7561423" y="1943515"/>
            <a:ext cx="4042" cy="671101"/>
          </a:xfrm>
          <a:prstGeom prst="line">
            <a:avLst/>
          </a:prstGeom>
          <a:ln w="15875">
            <a:solidFill>
              <a:schemeClr val="accent6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8456657" y="6122518"/>
            <a:ext cx="125412" cy="90488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594ACECD-3197-4D11-9DA3-5D42A9BD982E}" type="slidenum">
              <a:rPr lang="en-GB" sz="1800">
                <a:solidFill>
                  <a:srgbClr val="000000"/>
                </a:solidFill>
                <a:cs typeface="Times New Roman" panose="02020603050405020304" pitchFamily="18" charset="0"/>
              </a:rPr>
              <a:pPr>
                <a:defRPr/>
              </a:pPr>
              <a:t>1</a:t>
            </a:fld>
            <a:endParaRPr lang="en-GB" sz="180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13" name="标题 1"/>
          <p:cNvSpPr txBox="1">
            <a:spLocks/>
          </p:cNvSpPr>
          <p:nvPr/>
        </p:nvSpPr>
        <p:spPr>
          <a:xfrm>
            <a:off x="145267" y="1181322"/>
            <a:ext cx="8636000" cy="3603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800" b="1" dirty="0" err="1" smtClean="0">
                <a:latin typeface="+mn-lt"/>
                <a:cs typeface="Times New Roman" panose="02020603050405020304" pitchFamily="18" charset="0"/>
              </a:rPr>
              <a:t>MY_Marketing</a:t>
            </a:r>
            <a:r>
              <a:rPr lang="en-US" altLang="zh-CN" sz="2800" b="1" dirty="0" smtClean="0"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zh-CN" sz="2800" b="1" dirty="0">
                <a:latin typeface="+mn-lt"/>
                <a:cs typeface="Times New Roman" panose="02020603050405020304" pitchFamily="18" charset="0"/>
              </a:rPr>
              <a:t>Activity Plan </a:t>
            </a:r>
            <a:r>
              <a:rPr lang="en-US" altLang="zh-CN" sz="2800" b="1" dirty="0" smtClean="0">
                <a:latin typeface="+mn-lt"/>
                <a:cs typeface="Times New Roman" panose="02020603050405020304" pitchFamily="18" charset="0"/>
              </a:rPr>
              <a:t>2019 _Personal Care</a:t>
            </a:r>
            <a:endParaRPr lang="zh-CN" altLang="en-US" sz="2800" b="1" dirty="0"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55036" y="1481803"/>
            <a:ext cx="8482626" cy="839091"/>
            <a:chOff x="223047" y="1977988"/>
            <a:chExt cx="8482626" cy="839091"/>
          </a:xfrm>
        </p:grpSpPr>
        <p:sp>
          <p:nvSpPr>
            <p:cNvPr id="15" name="Pfeil nach rechts 5"/>
            <p:cNvSpPr/>
            <p:nvPr/>
          </p:nvSpPr>
          <p:spPr>
            <a:xfrm>
              <a:off x="440593" y="1977988"/>
              <a:ext cx="8265080" cy="839091"/>
            </a:xfrm>
            <a:prstGeom prst="rightArrow">
              <a:avLst/>
            </a:prstGeom>
            <a:solidFill>
              <a:schemeClr val="bg1">
                <a:lumMod val="50000"/>
                <a:alpha val="72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08000" tIns="72000" rIns="108000" bIns="72000" rtlCol="0" anchor="t" anchorCtr="0">
              <a:spAutoFit/>
            </a:bodyPr>
            <a:lstStyle/>
            <a:p>
              <a:pPr algn="ctr"/>
              <a:endParaRPr lang="de-DE" dirty="0">
                <a:solidFill>
                  <a:schemeClr val="tx1"/>
                </a:solidFill>
                <a:cs typeface="Times New Roman" panose="02020603050405020304" pitchFamily="18" charset="0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223047" y="2132856"/>
              <a:ext cx="8140839" cy="428483"/>
              <a:chOff x="223047" y="2149157"/>
              <a:chExt cx="8140839" cy="428483"/>
            </a:xfrm>
          </p:grpSpPr>
          <p:cxnSp>
            <p:nvCxnSpPr>
              <p:cNvPr id="17" name="Gerade Verbindung 8"/>
              <p:cNvCxnSpPr/>
              <p:nvPr/>
            </p:nvCxnSpPr>
            <p:spPr>
              <a:xfrm flipV="1">
                <a:off x="440594" y="2484986"/>
                <a:ext cx="7923292" cy="0"/>
              </a:xfrm>
              <a:prstGeom prst="line">
                <a:avLst/>
              </a:prstGeom>
              <a:ln w="25400">
                <a:solidFill>
                  <a:schemeClr val="bg1"/>
                </a:solidFill>
                <a:tailEnd type="none"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Gerade Verbindung 9"/>
              <p:cNvCxnSpPr/>
              <p:nvPr/>
            </p:nvCxnSpPr>
            <p:spPr>
              <a:xfrm rot="5400000">
                <a:off x="1010213" y="2496241"/>
                <a:ext cx="144368" cy="1585"/>
              </a:xfrm>
              <a:prstGeom prst="line">
                <a:avLst/>
              </a:prstGeom>
              <a:ln w="25400">
                <a:solidFill>
                  <a:schemeClr val="bg1"/>
                </a:solidFill>
                <a:tailEnd type="none"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Gerade Verbindung 10"/>
              <p:cNvCxnSpPr/>
              <p:nvPr/>
            </p:nvCxnSpPr>
            <p:spPr>
              <a:xfrm rot="5400000">
                <a:off x="2292235" y="2496241"/>
                <a:ext cx="144368" cy="1585"/>
              </a:xfrm>
              <a:prstGeom prst="line">
                <a:avLst/>
              </a:prstGeom>
              <a:ln w="25400">
                <a:solidFill>
                  <a:schemeClr val="bg1"/>
                </a:solidFill>
                <a:tailEnd type="none"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Gerade Verbindung 11"/>
              <p:cNvCxnSpPr/>
              <p:nvPr/>
            </p:nvCxnSpPr>
            <p:spPr>
              <a:xfrm rot="5400000">
                <a:off x="3574256" y="2496241"/>
                <a:ext cx="144368" cy="1585"/>
              </a:xfrm>
              <a:prstGeom prst="line">
                <a:avLst/>
              </a:prstGeom>
              <a:ln w="25400">
                <a:solidFill>
                  <a:schemeClr val="bg1"/>
                </a:solidFill>
                <a:tailEnd type="none"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Gerade Verbindung 12"/>
              <p:cNvCxnSpPr/>
              <p:nvPr/>
            </p:nvCxnSpPr>
            <p:spPr>
              <a:xfrm rot="5400000">
                <a:off x="4215267" y="2496241"/>
                <a:ext cx="144368" cy="1585"/>
              </a:xfrm>
              <a:prstGeom prst="line">
                <a:avLst/>
              </a:prstGeom>
              <a:ln w="25400">
                <a:solidFill>
                  <a:schemeClr val="bg1"/>
                </a:solidFill>
                <a:tailEnd type="none"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Gerade Verbindung 13"/>
              <p:cNvCxnSpPr/>
              <p:nvPr/>
            </p:nvCxnSpPr>
            <p:spPr>
              <a:xfrm rot="5400000">
                <a:off x="5497288" y="2496241"/>
                <a:ext cx="144368" cy="1585"/>
              </a:xfrm>
              <a:prstGeom prst="line">
                <a:avLst/>
              </a:prstGeom>
              <a:ln w="25400">
                <a:solidFill>
                  <a:schemeClr val="bg1"/>
                </a:solidFill>
                <a:tailEnd type="none"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Gerade Verbindung 14"/>
              <p:cNvCxnSpPr/>
              <p:nvPr/>
            </p:nvCxnSpPr>
            <p:spPr>
              <a:xfrm rot="5400000">
                <a:off x="6138299" y="2496241"/>
                <a:ext cx="144368" cy="1585"/>
              </a:xfrm>
              <a:prstGeom prst="line">
                <a:avLst/>
              </a:prstGeom>
              <a:ln w="25400">
                <a:solidFill>
                  <a:schemeClr val="bg1"/>
                </a:solidFill>
                <a:tailEnd type="none"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Gerade Verbindung 15"/>
              <p:cNvCxnSpPr/>
              <p:nvPr/>
            </p:nvCxnSpPr>
            <p:spPr>
              <a:xfrm rot="5400000">
                <a:off x="7420320" y="2496241"/>
                <a:ext cx="144368" cy="1585"/>
              </a:xfrm>
              <a:prstGeom prst="line">
                <a:avLst/>
              </a:prstGeom>
              <a:ln w="25400">
                <a:solidFill>
                  <a:schemeClr val="bg1"/>
                </a:solidFill>
                <a:tailEnd type="none"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Gerade Verbindung 16"/>
              <p:cNvCxnSpPr/>
              <p:nvPr/>
            </p:nvCxnSpPr>
            <p:spPr>
              <a:xfrm rot="5400000">
                <a:off x="8061334" y="2496241"/>
                <a:ext cx="144368" cy="1585"/>
              </a:xfrm>
              <a:prstGeom prst="line">
                <a:avLst/>
              </a:prstGeom>
              <a:ln w="25400">
                <a:solidFill>
                  <a:schemeClr val="bg1"/>
                </a:solidFill>
                <a:tailEnd type="none"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Gerade Verbindung 29"/>
              <p:cNvCxnSpPr/>
              <p:nvPr/>
            </p:nvCxnSpPr>
            <p:spPr>
              <a:xfrm rot="5400000">
                <a:off x="1651224" y="2496241"/>
                <a:ext cx="144368" cy="1585"/>
              </a:xfrm>
              <a:prstGeom prst="line">
                <a:avLst/>
              </a:prstGeom>
              <a:ln w="25400">
                <a:solidFill>
                  <a:schemeClr val="bg1"/>
                </a:solidFill>
                <a:tailEnd type="none"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Gerade Verbindung 30"/>
              <p:cNvCxnSpPr/>
              <p:nvPr/>
            </p:nvCxnSpPr>
            <p:spPr>
              <a:xfrm rot="5400000">
                <a:off x="4856278" y="2497842"/>
                <a:ext cx="144368" cy="1585"/>
              </a:xfrm>
              <a:prstGeom prst="line">
                <a:avLst/>
              </a:prstGeom>
              <a:ln w="25400">
                <a:solidFill>
                  <a:schemeClr val="bg1"/>
                </a:solidFill>
                <a:tailEnd type="none"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 Verbindung 31"/>
              <p:cNvCxnSpPr/>
              <p:nvPr/>
            </p:nvCxnSpPr>
            <p:spPr>
              <a:xfrm rot="5400000">
                <a:off x="6779310" y="2504663"/>
                <a:ext cx="144368" cy="1585"/>
              </a:xfrm>
              <a:prstGeom prst="line">
                <a:avLst/>
              </a:prstGeom>
              <a:ln w="25400">
                <a:solidFill>
                  <a:schemeClr val="bg1"/>
                </a:solidFill>
                <a:tailEnd type="none"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 Verbindung 32"/>
              <p:cNvCxnSpPr/>
              <p:nvPr/>
            </p:nvCxnSpPr>
            <p:spPr>
              <a:xfrm rot="5400000">
                <a:off x="2933246" y="2496241"/>
                <a:ext cx="144368" cy="1585"/>
              </a:xfrm>
              <a:prstGeom prst="line">
                <a:avLst/>
              </a:prstGeom>
              <a:ln w="25400">
                <a:solidFill>
                  <a:schemeClr val="bg1"/>
                </a:solidFill>
                <a:tailEnd type="none"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Textfeld 72"/>
              <p:cNvSpPr txBox="1"/>
              <p:nvPr/>
            </p:nvSpPr>
            <p:spPr>
              <a:xfrm>
                <a:off x="916259" y="2149605"/>
                <a:ext cx="351109" cy="25736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</p:spPr>
            <p:txBody>
              <a:bodyPr wrap="none" lIns="72000" tIns="36000" rIns="36000" bIns="36000" rtlCol="0">
                <a:spAutoFit/>
              </a:bodyPr>
              <a:lstStyle/>
              <a:p>
                <a:pPr algn="ctr"/>
                <a:r>
                  <a:rPr lang="de-DE" sz="1200" dirty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Jan.</a:t>
                </a:r>
                <a:endParaRPr lang="de-DE" sz="1000" dirty="0">
                  <a:solidFill>
                    <a:schemeClr val="bg2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Textfeld 72"/>
              <p:cNvSpPr txBox="1"/>
              <p:nvPr/>
            </p:nvSpPr>
            <p:spPr>
              <a:xfrm>
                <a:off x="2197473" y="2150936"/>
                <a:ext cx="390157" cy="25736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</p:spPr>
            <p:txBody>
              <a:bodyPr wrap="none" lIns="72000" tIns="36000" rIns="36000" bIns="36000" rtlCol="0">
                <a:spAutoFit/>
              </a:bodyPr>
              <a:lstStyle/>
              <a:p>
                <a:pPr algn="ctr"/>
                <a:r>
                  <a:rPr lang="de-DE" sz="1200" dirty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Mar.</a:t>
                </a:r>
                <a:endParaRPr lang="de-DE" sz="1000" dirty="0">
                  <a:solidFill>
                    <a:schemeClr val="bg2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Textfeld 72"/>
              <p:cNvSpPr txBox="1"/>
              <p:nvPr/>
            </p:nvSpPr>
            <p:spPr>
              <a:xfrm>
                <a:off x="223047" y="2149157"/>
                <a:ext cx="423244" cy="25736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</p:spPr>
            <p:txBody>
              <a:bodyPr wrap="none" lIns="72000" tIns="36000" rIns="36000" bIns="36000" rtlCol="0">
                <a:spAutoFit/>
              </a:bodyPr>
              <a:lstStyle/>
              <a:p>
                <a:pPr algn="ctr"/>
                <a:r>
                  <a:rPr lang="de-DE" sz="1200" dirty="0" smtClean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2019</a:t>
                </a:r>
                <a:endParaRPr lang="de-DE" sz="1000" dirty="0">
                  <a:solidFill>
                    <a:schemeClr val="bg2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Textfeld 72"/>
              <p:cNvSpPr txBox="1"/>
              <p:nvPr/>
            </p:nvSpPr>
            <p:spPr>
              <a:xfrm>
                <a:off x="1582566" y="2160581"/>
                <a:ext cx="372909" cy="25736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</p:spPr>
            <p:txBody>
              <a:bodyPr wrap="none" lIns="72000" tIns="36000" rIns="36000" bIns="36000" rtlCol="0">
                <a:spAutoFit/>
              </a:bodyPr>
              <a:lstStyle/>
              <a:p>
                <a:pPr algn="ctr"/>
                <a:r>
                  <a:rPr lang="de-DE" sz="1200" dirty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Feb.</a:t>
                </a:r>
                <a:endParaRPr lang="de-DE" sz="1000" dirty="0">
                  <a:solidFill>
                    <a:schemeClr val="bg2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Textfeld 72"/>
              <p:cNvSpPr txBox="1"/>
              <p:nvPr/>
            </p:nvSpPr>
            <p:spPr>
              <a:xfrm>
                <a:off x="4778649" y="2154004"/>
                <a:ext cx="312637" cy="25736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</p:spPr>
            <p:txBody>
              <a:bodyPr wrap="none" lIns="72000" tIns="36000" rIns="36000" bIns="36000" rtlCol="0">
                <a:spAutoFit/>
              </a:bodyPr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de-DE" sz="1200" dirty="0">
                    <a:solidFill>
                      <a:schemeClr val="bg2"/>
                    </a:solidFill>
                    <a:latin typeface="+mn-lt"/>
                    <a:cs typeface="Times New Roman" panose="02020603050405020304" pitchFamily="18" charset="0"/>
                  </a:rPr>
                  <a:t>Jul.</a:t>
                </a:r>
                <a:endParaRPr lang="de-DE" sz="1000" dirty="0">
                  <a:solidFill>
                    <a:schemeClr val="bg2"/>
                  </a:solidFill>
                  <a:latin typeface="+mn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Textfeld 72"/>
              <p:cNvSpPr txBox="1"/>
              <p:nvPr/>
            </p:nvSpPr>
            <p:spPr>
              <a:xfrm>
                <a:off x="5392814" y="2163148"/>
                <a:ext cx="389581" cy="25736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</p:spPr>
            <p:txBody>
              <a:bodyPr wrap="none" lIns="72000" tIns="36000" rIns="36000" bIns="36000" rtlCol="0">
                <a:spAutoFit/>
              </a:bodyPr>
              <a:lstStyle/>
              <a:p>
                <a:pPr algn="ctr"/>
                <a:r>
                  <a:rPr lang="de-DE" sz="1200" dirty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Aug.</a:t>
                </a:r>
                <a:endParaRPr lang="de-DE" sz="1000" dirty="0">
                  <a:solidFill>
                    <a:schemeClr val="bg2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Textfeld 72"/>
              <p:cNvSpPr txBox="1"/>
              <p:nvPr/>
            </p:nvSpPr>
            <p:spPr>
              <a:xfrm>
                <a:off x="6050259" y="2163148"/>
                <a:ext cx="375153" cy="25736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</p:spPr>
            <p:txBody>
              <a:bodyPr wrap="none" lIns="72000" tIns="36000" rIns="36000" bIns="36000" rtlCol="0">
                <a:spAutoFit/>
              </a:bodyPr>
              <a:lstStyle/>
              <a:p>
                <a:pPr algn="ctr"/>
                <a:r>
                  <a:rPr lang="de-DE" sz="1200" dirty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Sep.</a:t>
                </a:r>
                <a:endParaRPr lang="de-DE" sz="1000" dirty="0">
                  <a:solidFill>
                    <a:schemeClr val="bg2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Textfeld 72"/>
              <p:cNvSpPr txBox="1"/>
              <p:nvPr/>
            </p:nvSpPr>
            <p:spPr>
              <a:xfrm>
                <a:off x="6667744" y="2163148"/>
                <a:ext cx="367139" cy="25736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</p:spPr>
            <p:txBody>
              <a:bodyPr wrap="none" lIns="72000" tIns="36000" rIns="36000" bIns="36000" rtlCol="0">
                <a:spAutoFit/>
              </a:bodyPr>
              <a:lstStyle/>
              <a:p>
                <a:pPr algn="ctr"/>
                <a:r>
                  <a:rPr lang="de-DE" sz="1200" dirty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Oct.</a:t>
                </a:r>
                <a:endParaRPr lang="de-DE" sz="1000" dirty="0">
                  <a:solidFill>
                    <a:schemeClr val="bg2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Textfeld 72"/>
              <p:cNvSpPr txBox="1"/>
              <p:nvPr/>
            </p:nvSpPr>
            <p:spPr>
              <a:xfrm>
                <a:off x="7917876" y="2160581"/>
                <a:ext cx="384771" cy="25736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</p:spPr>
            <p:txBody>
              <a:bodyPr wrap="none" lIns="72000" tIns="36000" rIns="36000" bIns="36000" rtlCol="0">
                <a:spAutoFit/>
              </a:bodyPr>
              <a:lstStyle/>
              <a:p>
                <a:pPr algn="ctr"/>
                <a:r>
                  <a:rPr lang="de-DE" sz="1200" dirty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Dec.</a:t>
                </a:r>
                <a:endParaRPr lang="de-DE" sz="1000" dirty="0">
                  <a:solidFill>
                    <a:schemeClr val="bg2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Textfeld 72"/>
              <p:cNvSpPr txBox="1"/>
              <p:nvPr/>
            </p:nvSpPr>
            <p:spPr>
              <a:xfrm>
                <a:off x="7281477" y="2163148"/>
                <a:ext cx="384258" cy="25736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</p:spPr>
            <p:txBody>
              <a:bodyPr wrap="none" lIns="72000" tIns="36000" rIns="36000" bIns="36000" rtlCol="0">
                <a:spAutoFit/>
              </a:bodyPr>
              <a:lstStyle/>
              <a:p>
                <a:pPr algn="ctr"/>
                <a:r>
                  <a:rPr lang="de-DE" sz="1200" dirty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Nov.</a:t>
                </a:r>
                <a:endParaRPr lang="de-DE" sz="1000" dirty="0">
                  <a:solidFill>
                    <a:schemeClr val="bg2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Textfeld 72"/>
              <p:cNvSpPr txBox="1"/>
              <p:nvPr/>
            </p:nvSpPr>
            <p:spPr>
              <a:xfrm>
                <a:off x="2866076" y="2157978"/>
                <a:ext cx="354892" cy="25736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</p:spPr>
            <p:txBody>
              <a:bodyPr wrap="none" lIns="72000" tIns="36000" rIns="36000" bIns="36000" rtlCol="0">
                <a:spAutoFit/>
              </a:bodyPr>
              <a:lstStyle/>
              <a:p>
                <a:pPr algn="ctr"/>
                <a:r>
                  <a:rPr lang="de-DE" sz="1200" dirty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Apr.</a:t>
                </a:r>
                <a:endParaRPr lang="de-DE" sz="1000" dirty="0">
                  <a:solidFill>
                    <a:schemeClr val="bg2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Textfeld 72"/>
              <p:cNvSpPr txBox="1"/>
              <p:nvPr/>
            </p:nvSpPr>
            <p:spPr>
              <a:xfrm>
                <a:off x="3466442" y="2168876"/>
                <a:ext cx="408625" cy="25736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</p:spPr>
            <p:txBody>
              <a:bodyPr wrap="none" lIns="72000" tIns="36000" rIns="36000" bIns="36000" rtlCol="0">
                <a:spAutoFit/>
              </a:bodyPr>
              <a:lstStyle/>
              <a:p>
                <a:pPr algn="ctr"/>
                <a:r>
                  <a:rPr lang="de-DE" sz="1200" dirty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May.</a:t>
                </a:r>
                <a:endParaRPr lang="de-DE" sz="1000" dirty="0">
                  <a:solidFill>
                    <a:schemeClr val="bg2"/>
                  </a:solidFill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Textfeld 72"/>
              <p:cNvSpPr txBox="1"/>
              <p:nvPr/>
            </p:nvSpPr>
            <p:spPr>
              <a:xfrm>
                <a:off x="4198640" y="2151590"/>
                <a:ext cx="357521" cy="257369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</p:spPr>
            <p:txBody>
              <a:bodyPr wrap="none" lIns="72000" tIns="36000" rIns="36000" bIns="36000" rtlCol="0">
                <a:spAutoFit/>
              </a:bodyPr>
              <a:lstStyle/>
              <a:p>
                <a:pPr algn="ctr"/>
                <a:r>
                  <a:rPr lang="de-DE" sz="1200" dirty="0">
                    <a:solidFill>
                      <a:schemeClr val="bg2"/>
                    </a:solidFill>
                    <a:cs typeface="Times New Roman" panose="02020603050405020304" pitchFamily="18" charset="0"/>
                  </a:rPr>
                  <a:t>Jun.</a:t>
                </a:r>
                <a:endParaRPr lang="de-DE" sz="1000" dirty="0">
                  <a:solidFill>
                    <a:schemeClr val="bg2"/>
                  </a:solidFill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44" name="Rectangle 43"/>
          <p:cNvSpPr/>
          <p:nvPr/>
        </p:nvSpPr>
        <p:spPr>
          <a:xfrm>
            <a:off x="4050177" y="2586988"/>
            <a:ext cx="1790725" cy="11819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GB" sz="12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International Beauty Expo (IBE) </a:t>
            </a:r>
            <a:endParaRPr lang="en-GB" sz="1200" b="1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en-US" sz="1200" dirty="0">
                <a:solidFill>
                  <a:srgbClr val="000000"/>
                </a:solidFill>
                <a:cs typeface="Times New Roman" panose="02020603050405020304" pitchFamily="18" charset="0"/>
              </a:rPr>
              <a:t>Date:  </a:t>
            </a:r>
            <a:r>
              <a:rPr lang="en-US" sz="12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May </a:t>
            </a:r>
            <a:endParaRPr lang="en-US" sz="1200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r>
              <a:rPr lang="en-US" sz="1200" dirty="0">
                <a:solidFill>
                  <a:srgbClr val="000000"/>
                </a:solidFill>
                <a:cs typeface="Times New Roman" panose="02020603050405020304" pitchFamily="18" charset="0"/>
              </a:rPr>
              <a:t>Venue</a:t>
            </a:r>
            <a:r>
              <a:rPr lang="en-US" sz="1200" dirty="0">
                <a:solidFill>
                  <a:srgbClr val="000000"/>
                </a:solidFill>
                <a:cs typeface="Times New Roman" panose="02020603050405020304" pitchFamily="18" charset="0"/>
              </a:rPr>
              <a:t>:  </a:t>
            </a:r>
            <a:r>
              <a:rPr lang="en-US" sz="12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Kuala Lumpur Convention Centre (KLCC)</a:t>
            </a:r>
          </a:p>
          <a:p>
            <a:r>
              <a:rPr lang="en-US" sz="1200" i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Euro 12,500/ RM 60,000</a:t>
            </a:r>
            <a:endParaRPr lang="en-US" sz="1200" i="1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endParaRPr lang="en-GB" sz="12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54732" y="4838140"/>
            <a:ext cx="7784550" cy="461665"/>
          </a:xfrm>
          <a:prstGeom prst="rect">
            <a:avLst/>
          </a:prstGeom>
          <a:solidFill>
            <a:schemeClr val="bg2">
              <a:lumMod val="85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cs typeface="Times New Roman" panose="02020603050405020304" pitchFamily="18" charset="0"/>
              </a:rPr>
              <a:t>Dark Side of the Moon</a:t>
            </a:r>
          </a:p>
          <a:p>
            <a:r>
              <a:rPr lang="en-US" sz="1200" dirty="0">
                <a:solidFill>
                  <a:srgbClr val="000000"/>
                </a:solidFill>
                <a:cs typeface="Times New Roman" panose="02020603050405020304" pitchFamily="18" charset="0"/>
              </a:rPr>
              <a:t>“Find” new customers in </a:t>
            </a:r>
            <a:r>
              <a:rPr lang="en-US" sz="12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Personal Care, </a:t>
            </a:r>
            <a:r>
              <a:rPr lang="en-US" sz="1200" dirty="0">
                <a:solidFill>
                  <a:srgbClr val="000000"/>
                </a:solidFill>
                <a:cs typeface="Times New Roman" panose="02020603050405020304" pitchFamily="18" charset="0"/>
              </a:rPr>
              <a:t>from sources like industry parks and associations.  </a:t>
            </a:r>
            <a:endParaRPr lang="en-SG" sz="1200" dirty="0"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662062" y="3811650"/>
            <a:ext cx="1779617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cs typeface="Times New Roman" panose="02020603050405020304" pitchFamily="18" charset="0"/>
              </a:rPr>
              <a:t>Media/ Interview</a:t>
            </a:r>
          </a:p>
          <a:p>
            <a:r>
              <a:rPr lang="en-GB" sz="1200" b="1" dirty="0" smtClean="0">
                <a:cs typeface="Times New Roman" panose="02020603050405020304" pitchFamily="18" charset="0"/>
              </a:rPr>
              <a:t>Top 3 Beauty Magazines</a:t>
            </a:r>
            <a:endParaRPr lang="en-GB" sz="1200" b="1" dirty="0">
              <a:cs typeface="Times New Roman" panose="02020603050405020304" pitchFamily="18" charset="0"/>
            </a:endParaRPr>
          </a:p>
          <a:p>
            <a:r>
              <a:rPr lang="en-GB" sz="1200" dirty="0" smtClean="0">
                <a:cs typeface="Times New Roman" panose="02020603050405020304" pitchFamily="18" charset="0"/>
              </a:rPr>
              <a:t>Local Malaysia</a:t>
            </a:r>
          </a:p>
          <a:p>
            <a:r>
              <a:rPr lang="en-GB" sz="1200" dirty="0" smtClean="0">
                <a:cs typeface="Times New Roman" panose="02020603050405020304" pitchFamily="18" charset="0"/>
              </a:rPr>
              <a:t>Euro 3,000/ RM15,000</a:t>
            </a:r>
            <a:endParaRPr lang="en-GB" sz="1200" dirty="0"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433443" y="2341805"/>
            <a:ext cx="1553050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cs typeface="Times New Roman" panose="02020603050405020304" pitchFamily="18" charset="0"/>
              </a:rPr>
              <a:t>Seminar/Workshop:</a:t>
            </a:r>
          </a:p>
          <a:p>
            <a:r>
              <a:rPr lang="en-US" sz="1200" b="1" dirty="0" smtClean="0">
                <a:cs typeface="Times New Roman" panose="02020603050405020304" pitchFamily="18" charset="0"/>
              </a:rPr>
              <a:t>(Northern &amp; Central)</a:t>
            </a:r>
            <a:endParaRPr lang="en-US" sz="1200" b="1" dirty="0">
              <a:cs typeface="Times New Roman" panose="02020603050405020304" pitchFamily="18" charset="0"/>
            </a:endParaRPr>
          </a:p>
          <a:p>
            <a:r>
              <a:rPr lang="en-US" sz="1200" dirty="0" smtClean="0">
                <a:cs typeface="Times New Roman" panose="02020603050405020304" pitchFamily="18" charset="0"/>
              </a:rPr>
              <a:t>Product Updates Date: TBC</a:t>
            </a:r>
          </a:p>
          <a:p>
            <a:r>
              <a:rPr lang="en-US" sz="1200" dirty="0" smtClean="0">
                <a:cs typeface="Times New Roman" panose="02020603050405020304" pitchFamily="18" charset="0"/>
              </a:rPr>
              <a:t>Venue: TBC</a:t>
            </a:r>
          </a:p>
          <a:p>
            <a:r>
              <a:rPr lang="en-US" sz="1200" i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Euro 5,215/ RM 25,000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574825" y="3806207"/>
            <a:ext cx="1453796" cy="830997"/>
          </a:xfrm>
          <a:prstGeom prst="rect">
            <a:avLst/>
          </a:prstGeom>
          <a:solidFill>
            <a:srgbClr val="FFFF00"/>
          </a:solidFill>
          <a:effectLst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cs typeface="Times New Roman" panose="02020603050405020304" pitchFamily="18" charset="0"/>
              </a:rPr>
              <a:t>Customer Satisfaction Survey (CSS) </a:t>
            </a:r>
            <a:endParaRPr lang="en-SG" sz="1200" dirty="0">
              <a:cs typeface="Times New Roman" panose="02020603050405020304" pitchFamily="18" charset="0"/>
            </a:endParaRPr>
          </a:p>
          <a:p>
            <a:r>
              <a:rPr lang="en-US" sz="12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Local Malaysia</a:t>
            </a:r>
            <a:endParaRPr lang="en-US" sz="12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55114" y="5771297"/>
            <a:ext cx="7784168" cy="646331"/>
          </a:xfrm>
          <a:prstGeom prst="rect">
            <a:avLst/>
          </a:prstGeom>
          <a:solidFill>
            <a:schemeClr val="accent1">
              <a:lumMod val="90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cs typeface="Times New Roman" panose="02020603050405020304" pitchFamily="18" charset="0"/>
              </a:rPr>
              <a:t>E-marketing</a:t>
            </a:r>
          </a:p>
          <a:p>
            <a:pPr marL="228600" indent="-228600">
              <a:buAutoNum type="arabicParenR"/>
            </a:pPr>
            <a:r>
              <a:rPr lang="en-US" sz="1200" dirty="0">
                <a:solidFill>
                  <a:srgbClr val="000000"/>
                </a:solidFill>
                <a:cs typeface="Times New Roman" panose="02020603050405020304" pitchFamily="18" charset="0"/>
              </a:rPr>
              <a:t>Quarterly </a:t>
            </a:r>
            <a:r>
              <a:rPr lang="en-US" sz="12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e-news &amp; Press Release </a:t>
            </a:r>
            <a:r>
              <a:rPr lang="en-US" sz="1200" dirty="0">
                <a:solidFill>
                  <a:srgbClr val="000000"/>
                </a:solidFill>
                <a:cs typeface="Times New Roman" panose="02020603050405020304" pitchFamily="18" charset="0"/>
              </a:rPr>
              <a:t>for </a:t>
            </a:r>
            <a:r>
              <a:rPr lang="en-US" sz="12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to </a:t>
            </a:r>
            <a:r>
              <a:rPr lang="en-US" sz="1200" dirty="0">
                <a:solidFill>
                  <a:srgbClr val="000000"/>
                </a:solidFill>
                <a:cs typeface="Times New Roman" panose="02020603050405020304" pitchFamily="18" charset="0"/>
              </a:rPr>
              <a:t>all customers;  Greetings and event invitations e-news</a:t>
            </a:r>
          </a:p>
          <a:p>
            <a:pPr marL="228600" indent="-228600">
              <a:buAutoNum type="arabicParenR"/>
            </a:pPr>
            <a:r>
              <a:rPr lang="en-US" sz="1200" dirty="0">
                <a:solidFill>
                  <a:srgbClr val="000000"/>
                </a:solidFill>
                <a:cs typeface="Times New Roman" panose="02020603050405020304" pitchFamily="18" charset="0"/>
              </a:rPr>
              <a:t>Website optimization; Social media </a:t>
            </a:r>
            <a:r>
              <a:rPr lang="en-US" sz="12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(Facebook, LinkedIn) – Applicable for Chemie Alliance in represents of </a:t>
            </a:r>
            <a:r>
              <a:rPr lang="en-US" sz="1200" dirty="0" err="1" smtClean="0">
                <a:solidFill>
                  <a:srgbClr val="000000"/>
                </a:solidFill>
                <a:cs typeface="Times New Roman" panose="02020603050405020304" pitchFamily="18" charset="0"/>
              </a:rPr>
              <a:t>Gattefosse</a:t>
            </a:r>
            <a:endParaRPr lang="en-US" sz="1200" dirty="0" smtClean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971525" y="2568859"/>
            <a:ext cx="1468139" cy="1200329"/>
          </a:xfrm>
          <a:prstGeom prst="rect">
            <a:avLst/>
          </a:prstGeom>
          <a:solidFill>
            <a:schemeClr val="accent1"/>
          </a:solidFill>
          <a:effectLst/>
        </p:spPr>
        <p:txBody>
          <a:bodyPr wrap="square" rtlCol="0">
            <a:spAutoFit/>
          </a:bodyPr>
          <a:lstStyle/>
          <a:p>
            <a:r>
              <a:rPr lang="en-US" sz="1200" b="1" dirty="0">
                <a:cs typeface="Times New Roman" panose="02020603050405020304" pitchFamily="18" charset="0"/>
              </a:rPr>
              <a:t>Customer Loyalty program </a:t>
            </a:r>
            <a:endParaRPr lang="en-US" sz="1200" b="1" dirty="0" smtClean="0">
              <a:cs typeface="Times New Roman" panose="02020603050405020304" pitchFamily="18" charset="0"/>
            </a:endParaRPr>
          </a:p>
          <a:p>
            <a:r>
              <a:rPr lang="en-US" sz="1200" b="1" i="1" dirty="0" smtClean="0">
                <a:cs typeface="Times New Roman" panose="02020603050405020304" pitchFamily="18" charset="0"/>
              </a:rPr>
              <a:t>Dinner</a:t>
            </a:r>
            <a:endParaRPr lang="en-US" sz="1200" b="1" i="1" dirty="0">
              <a:cs typeface="Times New Roman" panose="02020603050405020304" pitchFamily="18" charset="0"/>
            </a:endParaRPr>
          </a:p>
          <a:p>
            <a:r>
              <a:rPr lang="en-GB" sz="1200" dirty="0">
                <a:cs typeface="Times New Roman" panose="02020603050405020304" pitchFamily="18" charset="0"/>
              </a:rPr>
              <a:t>Strategic customers at expand/protect stage </a:t>
            </a:r>
            <a:endParaRPr lang="en-GB" sz="1200" dirty="0" smtClean="0">
              <a:cs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55495" y="6396335"/>
            <a:ext cx="7784169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cs typeface="Times New Roman" panose="02020603050405020304" pitchFamily="18" charset="0"/>
              </a:rPr>
              <a:t>Marketing instruments support </a:t>
            </a:r>
          </a:p>
          <a:p>
            <a:r>
              <a:rPr lang="en-US" sz="1200" dirty="0">
                <a:solidFill>
                  <a:srgbClr val="000000"/>
                </a:solidFill>
                <a:cs typeface="Times New Roman" panose="02020603050405020304" pitchFamily="18" charset="0"/>
              </a:rPr>
              <a:t>1) Brochures,  flyers, posters 2) </a:t>
            </a:r>
            <a:r>
              <a:rPr lang="en-US" sz="12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Samples 3</a:t>
            </a:r>
            <a:r>
              <a:rPr lang="en-US" sz="1200" dirty="0">
                <a:solidFill>
                  <a:srgbClr val="000000"/>
                </a:solidFill>
                <a:cs typeface="Times New Roman" panose="02020603050405020304" pitchFamily="18" charset="0"/>
              </a:rPr>
              <a:t>) </a:t>
            </a:r>
            <a:r>
              <a:rPr lang="en-US" sz="12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Quarterly Magazine 4) Door </a:t>
            </a:r>
            <a:r>
              <a:rPr lang="en-US" sz="1200" dirty="0">
                <a:solidFill>
                  <a:srgbClr val="000000"/>
                </a:solidFill>
                <a:cs typeface="Times New Roman" panose="02020603050405020304" pitchFamily="18" charset="0"/>
              </a:rPr>
              <a:t>Gifts   </a:t>
            </a:r>
            <a:endParaRPr lang="en-SG" sz="1200" dirty="0">
              <a:cs typeface="Times New Roman" panose="02020603050405020304" pitchFamily="18" charset="0"/>
            </a:endParaRPr>
          </a:p>
        </p:txBody>
      </p:sp>
      <p:sp>
        <p:nvSpPr>
          <p:cNvPr id="53" name="5-Point Star 52"/>
          <p:cNvSpPr/>
          <p:nvPr/>
        </p:nvSpPr>
        <p:spPr>
          <a:xfrm>
            <a:off x="3813284" y="2190221"/>
            <a:ext cx="285579" cy="302820"/>
          </a:xfrm>
          <a:prstGeom prst="star5">
            <a:avLst/>
          </a:prstGeom>
          <a:solidFill>
            <a:schemeClr val="accent1">
              <a:lumMod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56" name="5-Point Star 55"/>
          <p:cNvSpPr/>
          <p:nvPr/>
        </p:nvSpPr>
        <p:spPr>
          <a:xfrm>
            <a:off x="277214" y="2796577"/>
            <a:ext cx="177822" cy="179760"/>
          </a:xfrm>
          <a:prstGeom prst="star5">
            <a:avLst/>
          </a:prstGeom>
          <a:solidFill>
            <a:schemeClr val="accent1">
              <a:lumMod val="5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sz="24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70047" y="2986646"/>
            <a:ext cx="9932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cs typeface="Times New Roman" panose="02020603050405020304" pitchFamily="18" charset="0"/>
              </a:rPr>
              <a:t>Key projects</a:t>
            </a:r>
            <a:endParaRPr lang="en-SG" sz="1200" dirty="0">
              <a:cs typeface="Times New Roman" panose="02020603050405020304" pitchFamily="18" charset="0"/>
            </a:endParaRPr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6069" y="181644"/>
            <a:ext cx="1428750" cy="914400"/>
          </a:xfrm>
          <a:prstGeom prst="rect">
            <a:avLst/>
          </a:prstGeom>
        </p:spPr>
      </p:pic>
      <p:pic>
        <p:nvPicPr>
          <p:cNvPr id="1026" name="Picture 2" descr="Image result for gattefos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416" y="175307"/>
            <a:ext cx="1531872" cy="861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TextBox 65"/>
          <p:cNvSpPr txBox="1"/>
          <p:nvPr/>
        </p:nvSpPr>
        <p:spPr>
          <a:xfrm>
            <a:off x="654732" y="5302851"/>
            <a:ext cx="7784550" cy="461665"/>
          </a:xfrm>
          <a:prstGeom prst="rect">
            <a:avLst/>
          </a:prstGeom>
          <a:solidFill>
            <a:srgbClr val="FFC000"/>
          </a:solidFill>
          <a:effectLst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Local Visit / Dialogues session</a:t>
            </a:r>
            <a:endParaRPr lang="en-US" sz="12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r>
              <a:rPr lang="en-GB" sz="1200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strategic /important customers across major provinces of Malaysia</a:t>
            </a:r>
            <a:endParaRPr lang="en-SG" sz="12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91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</TotalTime>
  <Words>200</Words>
  <Application>Microsoft Office PowerPoint</Application>
  <PresentationFormat>On-screen Show (4:3)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宋体</vt:lpstr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Acer</cp:lastModifiedBy>
  <cp:revision>6</cp:revision>
  <dcterms:created xsi:type="dcterms:W3CDTF">2018-10-02T02:43:40Z</dcterms:created>
  <dcterms:modified xsi:type="dcterms:W3CDTF">2018-10-02T03:28:45Z</dcterms:modified>
</cp:coreProperties>
</file>