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FF66FF"/>
    <a:srgbClr val="CC0099"/>
    <a:srgbClr val="FFFFFF"/>
    <a:srgbClr val="00FF00"/>
    <a:srgbClr val="00FF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6601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91440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E45A-1694-4E26-83F5-30839B306440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46BE45A-1694-4E26-83F5-30839B306440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E45A-1694-4E26-83F5-30839B306440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MY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A46BE45A-1694-4E26-83F5-30839B306440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BE45A-1694-4E26-83F5-30839B306440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46BE45A-1694-4E26-83F5-30839B306440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BE45A-1694-4E26-83F5-30839B306440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12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12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BE45A-1694-4E26-83F5-30839B306440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46BE45A-1694-4E26-83F5-30839B306440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46BE45A-1694-4E26-83F5-30839B306440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MY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A46BE45A-1694-4E26-83F5-30839B306440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00678"/>
            <a:ext cx="9144000" cy="1357322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SALES PRESENTATION </a:t>
            </a:r>
            <a:r>
              <a:rPr lang="en-US" sz="4400" dirty="0" smtClean="0">
                <a:solidFill>
                  <a:srgbClr val="FF0000"/>
                </a:solidFill>
              </a:rPr>
              <a:t>2014</a:t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C2-CARMEN GOH</a:t>
            </a:r>
            <a:endParaRPr lang="en-MY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786082" cy="1152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32"/>
          </a:xfrm>
        </p:spPr>
        <p:txBody>
          <a:bodyPr/>
          <a:lstStyle/>
          <a:p>
            <a:pPr algn="ctr"/>
            <a:r>
              <a:rPr lang="en-US" sz="4000" dirty="0" smtClean="0"/>
              <a:t>SALES BY QUARTER 2014</a:t>
            </a:r>
            <a:endParaRPr lang="en-MY" sz="40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715435" cy="5303520"/>
        </p:xfrm>
        <a:graphic>
          <a:graphicData uri="http://schemas.openxmlformats.org/drawingml/2006/table">
            <a:tbl>
              <a:tblPr/>
              <a:tblGrid>
                <a:gridCol w="1371691"/>
                <a:gridCol w="1401402"/>
                <a:gridCol w="713081"/>
                <a:gridCol w="1835639"/>
                <a:gridCol w="902791"/>
                <a:gridCol w="1642424"/>
                <a:gridCol w="848407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QUARTER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BUDGET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(RM)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   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ACTUAL SALES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SHORTFALL(-) 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SURPLUS(+)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Q1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Batang" pitchFamily="18" charset="-127"/>
                        </a:rPr>
                        <a:t>368,000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Batang" pitchFamily="18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Batang" pitchFamily="18" charset="-127"/>
                        </a:rPr>
                        <a:t>310,342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Batang" pitchFamily="18" charset="-127"/>
                        </a:rPr>
                        <a:t>84.33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Batang" pitchFamily="18" charset="-127"/>
                        </a:rPr>
                        <a:t>-57,658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Batang" pitchFamily="18" charset="-127"/>
                        </a:rPr>
                        <a:t>15.67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Batang" pitchFamily="18" charset="-127"/>
                        </a:rPr>
                        <a:t>478,400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Batang" pitchFamily="18" charset="-127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 1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half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Batang" pitchFamily="18" charset="-127"/>
                        </a:rPr>
                        <a:t>846,400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Batang" pitchFamily="18" charset="-127"/>
                        </a:rPr>
                        <a:t>533,600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Batang" pitchFamily="18" charset="-127"/>
                        </a:rPr>
                        <a:t>460,000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Batang" pitchFamily="18" charset="-127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2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half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Batang" pitchFamily="18" charset="-127"/>
                        </a:rPr>
                        <a:t>993,600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GRAND 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Batang" pitchFamily="18" charset="-127"/>
                        </a:rPr>
                        <a:t>1,840,000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Batang" pitchFamily="18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ACTUAL SALES COMPARISON</a:t>
            </a:r>
            <a:endParaRPr lang="en-MY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1142984"/>
          <a:ext cx="8786874" cy="5357848"/>
        </p:xfrm>
        <a:graphic>
          <a:graphicData uri="http://schemas.openxmlformats.org/drawingml/2006/table">
            <a:tbl>
              <a:tblPr/>
              <a:tblGrid>
                <a:gridCol w="2286016"/>
                <a:gridCol w="1857388"/>
                <a:gridCol w="1928826"/>
                <a:gridCol w="1714512"/>
                <a:gridCol w="1000132"/>
              </a:tblGrid>
              <a:tr h="14298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0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QUARTER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0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YEAR 2013 ACTUAL SALES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0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YEAR 2014 ACTUAL SALES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SALES SHORTFALL(-) / SURPLUS(+)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0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%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C0C"/>
                    </a:solidFill>
                  </a:tcPr>
                </a:tc>
              </a:tr>
              <a:tr h="7698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2400" b="1" i="0" u="none" strike="noStrike" dirty="0">
                          <a:solidFill>
                            <a:srgbClr val="0000FF"/>
                          </a:solidFill>
                          <a:latin typeface="Century Gothic"/>
                        </a:rPr>
                        <a:t>Q1 (JAN-MAC)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400" b="1" i="0" u="none" strike="noStrike">
                          <a:solidFill>
                            <a:srgbClr val="0000FF"/>
                          </a:solidFill>
                          <a:latin typeface="Century Gothic"/>
                        </a:rPr>
                        <a:t>370082.75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400" b="1" i="0" u="none" strike="noStrike">
                          <a:solidFill>
                            <a:srgbClr val="0000FF"/>
                          </a:solidFill>
                          <a:latin typeface="Century Gothic"/>
                        </a:rPr>
                        <a:t>310342.00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400" b="1" i="0" u="none" strike="noStrike">
                          <a:solidFill>
                            <a:srgbClr val="0000FF"/>
                          </a:solidFill>
                          <a:latin typeface="Century Gothic"/>
                        </a:rPr>
                        <a:t>-59740.75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400" b="1" i="0" u="none" strike="noStrike">
                          <a:solidFill>
                            <a:srgbClr val="0000FF"/>
                          </a:solidFill>
                          <a:latin typeface="Century Gothic"/>
                        </a:rPr>
                        <a:t>-16.16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785608">
                <a:tc>
                  <a:txBody>
                    <a:bodyPr/>
                    <a:lstStyle/>
                    <a:p>
                      <a:pPr algn="l" rtl="0" fontAlgn="t"/>
                      <a:r>
                        <a:rPr lang="en-MY" sz="2400" b="1" i="0" u="none" strike="noStrike" dirty="0">
                          <a:solidFill>
                            <a:srgbClr val="0000FF"/>
                          </a:solidFill>
                          <a:latin typeface="Century Gothic"/>
                        </a:rPr>
                        <a:t>Q2 (APR-JUNE)</a:t>
                      </a:r>
                    </a:p>
                  </a:txBody>
                  <a:tcPr marL="6403" marR="6403" marT="6403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400" b="1" i="0" u="none" strike="noStrike" dirty="0">
                          <a:solidFill>
                            <a:srgbClr val="0000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2400" b="1" i="0" u="none" strike="noStrike">
                          <a:solidFill>
                            <a:srgbClr val="0000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03" marR="6403" marT="6403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2400" b="1" i="0" u="none" strike="noStrike" dirty="0">
                          <a:solidFill>
                            <a:srgbClr val="0000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03" marR="6403" marT="6403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2400" b="1" i="0" u="none" strike="noStrike">
                          <a:solidFill>
                            <a:srgbClr val="0000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03" marR="6403" marT="6403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722760">
                <a:tc>
                  <a:txBody>
                    <a:bodyPr/>
                    <a:lstStyle/>
                    <a:p>
                      <a:pPr algn="l" rtl="0" fontAlgn="t"/>
                      <a:r>
                        <a:rPr lang="en-MY" sz="2400" b="1" i="0" u="none" strike="noStrike">
                          <a:solidFill>
                            <a:srgbClr val="0000FF"/>
                          </a:solidFill>
                          <a:latin typeface="Century Gothic"/>
                        </a:rPr>
                        <a:t>Q3 (JULY-SEPT)</a:t>
                      </a:r>
                    </a:p>
                  </a:txBody>
                  <a:tcPr marL="6403" marR="6403" marT="6403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400" b="1" i="0" u="none" strike="noStrike">
                          <a:solidFill>
                            <a:srgbClr val="0000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2400" b="1" i="0" u="none" strike="noStrike">
                          <a:solidFill>
                            <a:srgbClr val="0000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03" marR="6403" marT="6403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2400" b="1" i="0" u="none" strike="noStrike">
                          <a:solidFill>
                            <a:srgbClr val="0000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03" marR="6403" marT="6403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2400" b="1" i="0" u="none" strike="noStrike">
                          <a:solidFill>
                            <a:srgbClr val="0000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03" marR="6403" marT="6403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832744">
                <a:tc>
                  <a:txBody>
                    <a:bodyPr/>
                    <a:lstStyle/>
                    <a:p>
                      <a:pPr algn="l" rtl="0" fontAlgn="t"/>
                      <a:r>
                        <a:rPr lang="en-MY" sz="2400" b="1" i="0" u="none" strike="noStrike" dirty="0">
                          <a:solidFill>
                            <a:srgbClr val="0000FF"/>
                          </a:solidFill>
                          <a:latin typeface="Century Gothic"/>
                        </a:rPr>
                        <a:t>Q4 (OCT-DEC)</a:t>
                      </a:r>
                    </a:p>
                  </a:txBody>
                  <a:tcPr marL="6403" marR="6403" marT="6403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400" b="1" i="0" u="none" strike="noStrike">
                          <a:solidFill>
                            <a:srgbClr val="0000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2400" b="1" i="0" u="none" strike="noStrike">
                          <a:solidFill>
                            <a:srgbClr val="0000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03" marR="6403" marT="6403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2400" b="1" i="0" u="none" strike="noStrike">
                          <a:solidFill>
                            <a:srgbClr val="0000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03" marR="6403" marT="6403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2400" b="1" i="0" u="none" strike="noStrike">
                          <a:solidFill>
                            <a:srgbClr val="0000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03" marR="6403" marT="6403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817032">
                <a:tc>
                  <a:txBody>
                    <a:bodyPr/>
                    <a:lstStyle/>
                    <a:p>
                      <a:pPr algn="l" rtl="0" fontAlgn="t"/>
                      <a:r>
                        <a:rPr lang="en-MY" sz="24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GRAND TOTAL</a:t>
                      </a:r>
                    </a:p>
                  </a:txBody>
                  <a:tcPr marL="6403" marR="6403" marT="6403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400" b="1" i="0" u="none" strike="noStrike" dirty="0">
                          <a:solidFill>
                            <a:srgbClr val="0000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24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03" marR="6403" marT="6403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24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03" marR="6403" marT="6403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24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03" marR="6403" marT="6403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SALES ANALYSIS BY CUSTOMERS</a:t>
            </a:r>
            <a:endParaRPr lang="en-MY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142985"/>
          <a:ext cx="8915400" cy="5429284"/>
        </p:xfrm>
        <a:graphic>
          <a:graphicData uri="http://schemas.openxmlformats.org/drawingml/2006/table">
            <a:tbl>
              <a:tblPr/>
              <a:tblGrid>
                <a:gridCol w="2057400"/>
                <a:gridCol w="1447800"/>
                <a:gridCol w="1676400"/>
                <a:gridCol w="990600"/>
                <a:gridCol w="1600200"/>
                <a:gridCol w="1143000"/>
              </a:tblGrid>
              <a:tr h="1112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SALES BY CUSTOMERS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SALES BUDGET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Q1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ACTUAL SALES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Q1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SALES SHORTFALL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5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BODIBASIXS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34460.80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30743.00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89.21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3717.00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10.79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45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BIOCOSLAB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3100.00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935.00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30.16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2165.00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69.84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45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DXN INDUSTRIES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10841.00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17250.00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159.12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45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DYNACOSMOS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4760.00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3000.00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63.03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1760.00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36.97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45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ENG KAH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40990.00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48600.00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118.57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45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E-BEAUTY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15535.00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25550.00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164.47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48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FOLLOW 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19720.00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16625.00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84.31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3095.00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15.69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48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FABULLITE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11517.00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9590.00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83.27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1927.00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16.73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48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FULLIJAYA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4039.00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2700.00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66.85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1339.00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22.15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SALES ANALYSIS BY CUSTOMERS</a:t>
            </a:r>
            <a:endParaRPr lang="en-MY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14282" y="1142985"/>
          <a:ext cx="8701118" cy="5223525"/>
        </p:xfrm>
        <a:graphic>
          <a:graphicData uri="http://schemas.openxmlformats.org/drawingml/2006/table">
            <a:tbl>
              <a:tblPr/>
              <a:tblGrid>
                <a:gridCol w="2007950"/>
                <a:gridCol w="1413002"/>
                <a:gridCol w="1636108"/>
                <a:gridCol w="966791"/>
                <a:gridCol w="1636108"/>
                <a:gridCol w="1041159"/>
              </a:tblGrid>
              <a:tr h="1070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SALES BY CUSTOMERS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SALES BUDGET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Q1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ACTUAL SALES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Q1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SALES SHORTFALL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GERMALAB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5382.00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6270.00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116.50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GIOVAN RESOURCES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2245.00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2424.00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107.97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2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HOE PHARMA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2575.00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5150.00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200.00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J &amp; J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51136.80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43626.00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85.53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7510.80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14.47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2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KYOUMEI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3452.00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6759.00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195.80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LAM SOON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6260.00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8100.00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129.39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27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OWILAB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13034.00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11530.00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88.46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1504.00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11.54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27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PERUSAHAAN MAJU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4841.00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9250.00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191.08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27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SIRIM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11337.00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15290.00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134.87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SALES ANALYSIS BY CUSTOMERS</a:t>
            </a:r>
            <a:endParaRPr lang="en-MY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214282" y="1071544"/>
          <a:ext cx="8701118" cy="5294966"/>
        </p:xfrm>
        <a:graphic>
          <a:graphicData uri="http://schemas.openxmlformats.org/drawingml/2006/table">
            <a:tbl>
              <a:tblPr/>
              <a:tblGrid>
                <a:gridCol w="2007950"/>
                <a:gridCol w="1413002"/>
                <a:gridCol w="1636108"/>
                <a:gridCol w="966791"/>
                <a:gridCol w="1636108"/>
                <a:gridCol w="1041159"/>
              </a:tblGrid>
              <a:tr h="1085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SALES BY CUSTOMERS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SALES BUDGET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Q1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ACTUAL SALES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Q1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SALES SHORTFALL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4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SKY RESOURCES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38551.80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38750.00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100.51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34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SENWILL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6678.00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1950.00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29.20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4728.00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70.80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34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TENDER PRODUCTS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1030.00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3300.00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320.39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34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ZELCOS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3343.00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2950.00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88.24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393.00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11.76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34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34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35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35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35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NEW ADOPTIONS BY CUSTOMERS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285858"/>
          <a:ext cx="8715436" cy="5000661"/>
        </p:xfrm>
        <a:graphic>
          <a:graphicData uri="http://schemas.openxmlformats.org/drawingml/2006/table">
            <a:tbl>
              <a:tblPr/>
              <a:tblGrid>
                <a:gridCol w="3227940"/>
                <a:gridCol w="5487496"/>
              </a:tblGrid>
              <a:tr h="55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CUSTOMERS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PRODUCT DESCRIPTIONS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ENG KAH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OLIVINE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FABULLITE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ENZYMATIC PEELING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KYOUMEI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GRANSIL GCM 5, GRANSURF 50C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14488"/>
            <a:ext cx="8305800" cy="4857784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3700" b="1" dirty="0" smtClean="0"/>
              <a:t>ACHIEVED 84.33 % OF THE FORECAST SALES IN Q1 2014</a:t>
            </a:r>
          </a:p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3700" b="1" dirty="0" smtClean="0"/>
              <a:t>IN ORDER TO HIT THE NEXT QUARTER FORECAST TARGET, NEED THE CUSTOMER TO REPEAT ORDERS AND IN A LARGER VOLUME (BULK QUANTITY)</a:t>
            </a:r>
          </a:p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3700" b="1" dirty="0" smtClean="0"/>
              <a:t>INTRODUCE COMMON USED PRODUCTS SUCH AS T.CG, E.DELTA, P.VC2 AND ETC FOR A BETTER LEADTIME. </a:t>
            </a:r>
          </a:p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3700" b="1" dirty="0" smtClean="0"/>
              <a:t>FOCUS ON THE SELECTED PRODUCTS FOR EACH AGENCY SO CAN ABLE TO CONSOLIDATE THE USAGE OF EACH PRODUCT (MIN. 3 ACTIVE CUSTOMER) TO MAKE IT INTO EX-STOCK TO IMPROVE THE DELIVERY LEAD TIME</a:t>
            </a:r>
          </a:p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3700" b="1" dirty="0" smtClean="0"/>
              <a:t>IF POSSIBLE , TAKE FORECAST FROM CUSTOMER TO  SHORTEN THE DELIVERY LEAD TIME AND MINIMIZE THE WAITING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MY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39763"/>
          </a:xfrm>
        </p:spPr>
        <p:txBody>
          <a:bodyPr/>
          <a:lstStyle/>
          <a:p>
            <a:pPr algn="ctr"/>
            <a:r>
              <a:rPr lang="en-US" dirty="0" smtClean="0"/>
              <a:t>COMMENTS &amp; ACTION PLAN TO MEET BUDGET</a:t>
            </a:r>
            <a:endParaRPr lang="en-MY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erMedia.com Financial Connection">
  <a:themeElements>
    <a:clrScheme name="Financial Connection">
      <a:dk1>
        <a:srgbClr val="595959"/>
      </a:dk1>
      <a:lt1>
        <a:srgbClr val="00B050"/>
      </a:lt1>
      <a:dk2>
        <a:srgbClr val="002060"/>
      </a:dk2>
      <a:lt2>
        <a:srgbClr val="9B2D1F"/>
      </a:lt2>
      <a:accent1>
        <a:srgbClr val="0C0C0C"/>
      </a:accent1>
      <a:accent2>
        <a:srgbClr val="00B050"/>
      </a:accent2>
      <a:accent3>
        <a:srgbClr val="002060"/>
      </a:accent3>
      <a:accent4>
        <a:srgbClr val="9B2D1F"/>
      </a:accent4>
      <a:accent5>
        <a:srgbClr val="F4C33A"/>
      </a:accent5>
      <a:accent6>
        <a:srgbClr val="BFBFBF"/>
      </a:accent6>
      <a:hlink>
        <a:srgbClr val="7F7F7F"/>
      </a:hlink>
      <a:folHlink>
        <a:srgbClr val="9B2D1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TS101857280</Template>
  <TotalTime>421</TotalTime>
  <Words>424</Words>
  <Application>Microsoft Office PowerPoint</Application>
  <PresentationFormat>On-screen Show (4:3)</PresentationFormat>
  <Paragraphs>246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PresenterMedia.com Financial Connection</vt:lpstr>
      <vt:lpstr>SALES PRESENTATION 2014 C2-CARMEN GOH</vt:lpstr>
      <vt:lpstr>SALES BY QUARTER 2014</vt:lpstr>
      <vt:lpstr>ACTUAL SALES COMPARISON</vt:lpstr>
      <vt:lpstr>SALES ANALYSIS BY CUSTOMERS</vt:lpstr>
      <vt:lpstr>SALES ANALYSIS BY CUSTOMERS</vt:lpstr>
      <vt:lpstr>SALES ANALYSIS BY CUSTOMERS</vt:lpstr>
      <vt:lpstr>NEW ADOPTIONS BY CUSTOMERS</vt:lpstr>
      <vt:lpstr>COMMENTS &amp; ACTION PLAN TO MEET BUDGET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STRATEGIES TO  HIT SALES TARGET</dc:title>
  <dc:creator>cac2</dc:creator>
  <cp:lastModifiedBy>cac2</cp:lastModifiedBy>
  <cp:revision>32</cp:revision>
  <dcterms:created xsi:type="dcterms:W3CDTF">2014-03-16T14:56:22Z</dcterms:created>
  <dcterms:modified xsi:type="dcterms:W3CDTF">2014-04-21T01:19:08Z</dcterms:modified>
</cp:coreProperties>
</file>